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94" r:id="rId4"/>
    <p:sldId id="297" r:id="rId5"/>
    <p:sldId id="292" r:id="rId6"/>
    <p:sldId id="296" r:id="rId7"/>
    <p:sldId id="299" r:id="rId8"/>
    <p:sldId id="298" r:id="rId9"/>
    <p:sldId id="310" r:id="rId10"/>
    <p:sldId id="311" r:id="rId11"/>
    <p:sldId id="279" r:id="rId12"/>
    <p:sldId id="258" r:id="rId13"/>
    <p:sldId id="278" r:id="rId14"/>
    <p:sldId id="295" r:id="rId15"/>
    <p:sldId id="293" r:id="rId16"/>
    <p:sldId id="300" r:id="rId17"/>
    <p:sldId id="301" r:id="rId18"/>
    <p:sldId id="303" r:id="rId19"/>
    <p:sldId id="304" r:id="rId20"/>
    <p:sldId id="305" r:id="rId21"/>
    <p:sldId id="306" r:id="rId22"/>
    <p:sldId id="307" r:id="rId23"/>
    <p:sldId id="308" r:id="rId24"/>
    <p:sldId id="265" r:id="rId25"/>
    <p:sldId id="30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72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16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08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708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9950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97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138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534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066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693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796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89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B672-A9BE-40FB-A6C2-9EF0942ECAFB}" type="datetimeFigureOut">
              <a:rPr lang="de-AT" smtClean="0"/>
              <a:pPr/>
              <a:t>03.09.23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B597F-51DE-4AB3-AD7A-1AC35AD897A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55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g-pichelmayergasse.at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3259" y="2472626"/>
            <a:ext cx="7305153" cy="38057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AT" sz="3600" b="1" dirty="0"/>
              <a:t>Herzlich</a:t>
            </a:r>
            <a:r>
              <a:rPr lang="de-AT" sz="3600" dirty="0"/>
              <a:t> willkommen</a:t>
            </a:r>
          </a:p>
          <a:p>
            <a:r>
              <a:rPr lang="de-AT" sz="3600" dirty="0"/>
              <a:t>zur Information zum </a:t>
            </a:r>
            <a:r>
              <a:rPr lang="de-AT" sz="3600" b="1" dirty="0"/>
              <a:t>TAGESSCHULHEIM (TSH) </a:t>
            </a:r>
          </a:p>
          <a:p>
            <a:r>
              <a:rPr lang="de-AT" sz="3600" dirty="0"/>
              <a:t>und zur</a:t>
            </a:r>
            <a:r>
              <a:rPr lang="de-AT" sz="3600" b="1" dirty="0"/>
              <a:t> </a:t>
            </a:r>
            <a:endParaRPr lang="de-AT" sz="3600" b="1"/>
          </a:p>
          <a:p>
            <a:r>
              <a:rPr lang="de-AT" sz="3600" b="1" dirty="0"/>
              <a:t>Mittagsüberbrückung (MÜB)</a:t>
            </a:r>
            <a:endParaRPr lang="de-AT" sz="3600" b="1" dirty="0">
              <a:cs typeface="Calibri"/>
            </a:endParaRPr>
          </a:p>
          <a:p>
            <a:r>
              <a:rPr lang="de-AT" sz="3600" dirty="0"/>
              <a:t>  im BG/BRG Pichelmayergasse!</a:t>
            </a:r>
          </a:p>
        </p:txBody>
      </p:sp>
      <p:pic>
        <p:nvPicPr>
          <p:cNvPr id="1026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079" y="170168"/>
            <a:ext cx="6489255" cy="22254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875" y="291430"/>
            <a:ext cx="1007269" cy="11577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8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5" y="365126"/>
            <a:ext cx="7311891" cy="959582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>
                <a:cs typeface="Calibri Light"/>
              </a:rPr>
              <a:t>WICHTIG_TSH_ANSUCHEN um Ermäßigung des Elternbeitrages          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374" y="1430215"/>
            <a:ext cx="8281472" cy="516785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>
                <a:cs typeface="Calibri"/>
                <a:sym typeface="Wingdings" pitchFamily="2" charset="2"/>
              </a:rPr>
              <a:t>Bitte auf dem Anmeldeformular ankreuzen, ob Sie den</a:t>
            </a:r>
            <a:r>
              <a:rPr lang="de-DE" b="1" dirty="0">
                <a:cs typeface="Calibri"/>
                <a:sym typeface="Wingdings" pitchFamily="2" charset="2"/>
              </a:rPr>
              <a:t> Antrag auf Ermäßigung </a:t>
            </a:r>
            <a:r>
              <a:rPr lang="de-DE" b="1">
                <a:cs typeface="Calibri"/>
                <a:sym typeface="Wingdings" pitchFamily="2" charset="2"/>
              </a:rPr>
              <a:t>des Betreuungsbeitrages                 </a:t>
            </a:r>
            <a:r>
              <a:rPr lang="de-DE" dirty="0">
                <a:cs typeface="Calibri"/>
                <a:sym typeface="Wingdings" pitchFamily="2" charset="2"/>
              </a:rPr>
              <a:t>(= mehrseitiges Formular!)</a:t>
            </a:r>
            <a:r>
              <a:rPr lang="de-DE" b="1" dirty="0">
                <a:cs typeface="Calibri"/>
                <a:sym typeface="Wingdings" pitchFamily="2" charset="2"/>
              </a:rPr>
              <a:t> </a:t>
            </a:r>
            <a:r>
              <a:rPr lang="de-DE" dirty="0">
                <a:cs typeface="Calibri"/>
                <a:sym typeface="Wingdings" pitchFamily="2" charset="2"/>
              </a:rPr>
              <a:t>benötigen – Ihr Kind bekommt dann das Formular mit. </a:t>
            </a:r>
          </a:p>
          <a:p>
            <a:pPr marL="0" indent="0">
              <a:buNone/>
            </a:pPr>
            <a:r>
              <a:rPr lang="de-DE" dirty="0">
                <a:cs typeface="Calibri"/>
                <a:sym typeface="Wingdings" pitchFamily="2" charset="2"/>
              </a:rPr>
              <a:t>(Wichtig: Der Antrag muss gestellt und genehmigt werden, das Ankreuzen kommt noch keiner gewährten Ermäßigung gleich!) </a:t>
            </a:r>
          </a:p>
          <a:p>
            <a:pPr>
              <a:buFont typeface="Wingdings" pitchFamily="2" charset="2"/>
              <a:buChar char="ü"/>
            </a:pPr>
            <a:r>
              <a:rPr lang="de-DE" dirty="0">
                <a:cs typeface="Calibri"/>
                <a:sym typeface="Wingdings" pitchFamily="2" charset="2"/>
              </a:rPr>
              <a:t>Bitte genau ausfüllen.</a:t>
            </a:r>
          </a:p>
          <a:p>
            <a:pPr>
              <a:buFont typeface="Wingdings" pitchFamily="2" charset="2"/>
              <a:buChar char="ü"/>
            </a:pPr>
            <a:r>
              <a:rPr lang="de-DE" dirty="0">
                <a:cs typeface="Calibri"/>
                <a:sym typeface="Wingdings" pitchFamily="2" charset="2"/>
              </a:rPr>
              <a:t>Beilagen einfügen.</a:t>
            </a:r>
          </a:p>
          <a:p>
            <a:pPr>
              <a:buFont typeface="Wingdings" pitchFamily="2" charset="2"/>
              <a:buChar char="ü"/>
            </a:pPr>
            <a:r>
              <a:rPr lang="de-DE" dirty="0">
                <a:cs typeface="Calibri"/>
                <a:sym typeface="Wingdings" pitchFamily="2" charset="2"/>
              </a:rPr>
              <a:t>Bitte wieder retournieren – wird von der Schule bestätigt und an die Bildungsdirektion weitergeleitet.</a:t>
            </a:r>
            <a:endParaRPr lang="de-DE" dirty="0">
              <a:cs typeface="Calibri"/>
            </a:endParaRPr>
          </a:p>
          <a:p>
            <a:pPr>
              <a:buFont typeface="Wingdings" pitchFamily="2" charset="2"/>
              <a:buChar char="à"/>
            </a:pPr>
            <a:r>
              <a:rPr lang="de-DE" sz="2600" dirty="0">
                <a:cs typeface="Calibri"/>
                <a:sym typeface="Wingdings" pitchFamily="2" charset="2"/>
              </a:rPr>
              <a:t>Siehe dazu bitte die Elterninformation der</a:t>
            </a:r>
          </a:p>
          <a:p>
            <a:pPr marL="0" indent="0">
              <a:buNone/>
            </a:pPr>
            <a:r>
              <a:rPr lang="de-DE" sz="2600" dirty="0">
                <a:cs typeface="Calibri"/>
                <a:sym typeface="Wingdings" pitchFamily="2" charset="2"/>
              </a:rPr>
              <a:t>	Bildungsdirektion (Klarsichtfolie)</a:t>
            </a:r>
            <a:endParaRPr lang="de-DE" sz="2600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823538" y="5701578"/>
            <a:ext cx="1743073" cy="72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74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53288" y="365126"/>
            <a:ext cx="5702645" cy="833581"/>
          </a:xfrm>
        </p:spPr>
        <p:txBody>
          <a:bodyPr/>
          <a:lstStyle/>
          <a:p>
            <a:pPr algn="ctr"/>
            <a:r>
              <a:rPr lang="de-DE" b="1" dirty="0"/>
              <a:t>Die Klarsichtfolie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3960" y="1763565"/>
            <a:ext cx="7880016" cy="47165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de-DE" u="sng" dirty="0"/>
              <a:t>Inhalt: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Elterninformation der Bildungsdirektion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Anmeldung zur Tagesbetreuung 2023/ 24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Schulinterne Anmeldung (mit den Entlassungszeiten, Notfallnummern – bitte zwei angeben!)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Checkliste für die Anmeldung zur Nachmittagsbetreuung.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SEPA-Mandat, wenn diese Art der Bezahlung gewünscht wird.</a:t>
            </a: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5960680" y="923794"/>
            <a:ext cx="2631797" cy="9187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448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181881" y="673805"/>
            <a:ext cx="2458981" cy="9923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334" y="360654"/>
            <a:ext cx="7880016" cy="1062650"/>
          </a:xfrm>
        </p:spPr>
        <p:txBody>
          <a:bodyPr>
            <a:normAutofit fontScale="90000"/>
          </a:bodyPr>
          <a:lstStyle/>
          <a:p>
            <a:pPr algn="ctr"/>
            <a:r>
              <a:rPr lang="de-AT" sz="3600" b="1" dirty="0"/>
              <a:t>Bitte besonderes Augenmerk            </a:t>
            </a:r>
            <a:br>
              <a:rPr lang="de-AT" sz="3600" b="1" dirty="0"/>
            </a:br>
            <a:r>
              <a:rPr lang="de-AT" sz="3600" b="1" dirty="0"/>
              <a:t>auf das SEPA-Mandat!               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52102" y="1709873"/>
            <a:ext cx="7560377" cy="462705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de-AT" b="1" dirty="0"/>
              <a:t>Wichtig!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Bitte </a:t>
            </a:r>
            <a:r>
              <a:rPr lang="de-AT" b="1" dirty="0"/>
              <a:t>nicht knicken oder falten</a:t>
            </a:r>
            <a:r>
              <a:rPr lang="de-AT" dirty="0"/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Bitte nicht „korrigieren“ – wenn man sich geirrt hat, dann bitte durch Ihre Tochter/ Ihren Sohn unbedingt ein neues SEPA-Mandat bei Frau Professor Jackson oder mir (El-Juaneh) holen lassen </a:t>
            </a:r>
            <a:r>
              <a:rPr lang="de-AT" dirty="0">
                <a:sym typeface="Wingdings" panose="05000000000000000000" pitchFamily="2" charset="2"/>
              </a:rPr>
              <a:t></a:t>
            </a:r>
            <a:endParaRPr lang="de-AT" dirty="0"/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Bitte </a:t>
            </a:r>
            <a:r>
              <a:rPr lang="de-AT" b="1" dirty="0"/>
              <a:t>deutlich mit einem blauen </a:t>
            </a:r>
            <a:r>
              <a:rPr lang="de-AT" b="1"/>
              <a:t>oder schwarzen, </a:t>
            </a:r>
            <a:r>
              <a:rPr lang="de-AT" b="1" dirty="0"/>
              <a:t>nicht radierbaren Stift</a:t>
            </a:r>
            <a:r>
              <a:rPr lang="de-AT" dirty="0"/>
              <a:t> ausfüllen.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de-AT" dirty="0"/>
              <a:t>Bitte </a:t>
            </a:r>
            <a:r>
              <a:rPr lang="de-AT" b="1" dirty="0"/>
              <a:t>unterschreiben</a:t>
            </a:r>
            <a:r>
              <a:rPr lang="de-AT" dirty="0"/>
              <a:t>.</a:t>
            </a:r>
          </a:p>
          <a:p>
            <a:pPr>
              <a:spcBef>
                <a:spcPts val="0"/>
              </a:spcBef>
              <a:spcAft>
                <a:spcPts val="2400"/>
              </a:spcAft>
              <a:buFont typeface="Courier New" panose="02070309020205020404" pitchFamily="49" charset="0"/>
              <a:buChar char="o"/>
            </a:pPr>
            <a:r>
              <a:rPr lang="de-AT" dirty="0">
                <a:cs typeface="Calibri"/>
              </a:rPr>
              <a:t>Bitte </a:t>
            </a:r>
            <a:r>
              <a:rPr lang="de-AT" b="1" dirty="0">
                <a:cs typeface="Calibri"/>
              </a:rPr>
              <a:t>ausschließlich im Original</a:t>
            </a:r>
            <a:r>
              <a:rPr lang="de-AT" dirty="0">
                <a:cs typeface="Calibri"/>
              </a:rPr>
              <a:t> abgeben.</a:t>
            </a:r>
          </a:p>
        </p:txBody>
      </p:sp>
      <p:pic>
        <p:nvPicPr>
          <p:cNvPr id="5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894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647935"/>
          </a:xfrm>
        </p:spPr>
        <p:txBody>
          <a:bodyPr>
            <a:normAutofit fontScale="90000"/>
          </a:bodyPr>
          <a:lstStyle/>
          <a:p>
            <a:pPr algn="ctr"/>
            <a:endParaRPr lang="de-DE" b="1" dirty="0"/>
          </a:p>
        </p:txBody>
      </p:sp>
      <p:pic>
        <p:nvPicPr>
          <p:cNvPr id="5" name="Inhaltsplatzhalter 4" descr="Ein Bild, das Text, Screenshot, Schrift, Zahl enthält.&#10;&#10;Beschreibung automatisch generiert.">
            <a:extLst>
              <a:ext uri="{FF2B5EF4-FFF2-40B4-BE49-F238E27FC236}">
                <a16:creationId xmlns:a16="http://schemas.microsoft.com/office/drawing/2014/main" id="{EEBC2636-D35C-D36D-ED35-A2F63C07B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9478" y="57109"/>
            <a:ext cx="5506465" cy="6881853"/>
          </a:xfrm>
        </p:spPr>
      </p:pic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687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67597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>
                <a:solidFill>
                  <a:srgbClr val="FFC000"/>
                </a:solidFill>
                <a:cs typeface="Calibri Light"/>
              </a:rPr>
              <a:t>Was ist die MÜB?</a:t>
            </a:r>
            <a:endParaRPr lang="de-DE" b="1" dirty="0">
              <a:solidFill>
                <a:srgbClr val="FFC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619" y="1026155"/>
            <a:ext cx="7879731" cy="51508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Die Mittagsüberbrückung (MÜB)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ist für diese Schüler/innen, die in der Zeit zwischen Vor- und Nachmittagsunterricht das Schulhaus NICHT verlassen wollen.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ist daher an den Stundenplan gebunden.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ist kostenfrei – es handelt sich um eine Aufsichtsform für Schüler/innen im Schulhaus, in einem Klassenraum, wenn möglich im Klassenverband.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entfällt (automatisch), wenn der Nachmittagsunterricht entfällt.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100005" y="4939543"/>
            <a:ext cx="2491429" cy="8519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913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728145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cs typeface="Calibri Light"/>
              </a:rPr>
              <a:t>Wichtiges_MÜB</a:t>
            </a:r>
            <a:r>
              <a:rPr lang="de-DE" b="1" dirty="0">
                <a:cs typeface="Calibri Light"/>
              </a:rPr>
              <a:t> I               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334" y="1360529"/>
            <a:ext cx="7880016" cy="52308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Die MÜB kann </a:t>
            </a:r>
            <a:r>
              <a:rPr lang="de-DE" b="1" dirty="0">
                <a:cs typeface="Calibri"/>
              </a:rPr>
              <a:t>maximal an zwei unterschiedlichen Schultagen</a:t>
            </a:r>
            <a:r>
              <a:rPr lang="de-DE" dirty="0">
                <a:cs typeface="Calibri"/>
              </a:rPr>
              <a:t> in Anspruch genommen werden und </a:t>
            </a:r>
            <a:r>
              <a:rPr lang="de-DE" b="1" dirty="0">
                <a:cs typeface="Calibri"/>
              </a:rPr>
              <a:t>maximal jeweils zwei Unterrichtseinheiten dauern</a:t>
            </a:r>
            <a:r>
              <a:rPr lang="de-DE" dirty="0">
                <a:cs typeface="Calibri"/>
              </a:rPr>
              <a:t>.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Die Anmeldung erfolgt im Laufe der ersten und zweiten Schulwoche (gelbe Formulare!)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      --&gt; wer nicht angemeldet ist, kann nicht im            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            Schulhaus bleiben!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Eine Abmeldung von der MÜB ist während des Semesters schriftlich durch den Erziehungsberechtigten möglich (bitte an Frau Professor </a:t>
            </a:r>
            <a:r>
              <a:rPr lang="de-DE" dirty="0" err="1">
                <a:cs typeface="Calibri"/>
              </a:rPr>
              <a:t>Dopplinger</a:t>
            </a:r>
            <a:r>
              <a:rPr lang="de-DE" dirty="0">
                <a:cs typeface="Calibri"/>
              </a:rPr>
              <a:t>).</a:t>
            </a: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120497" y="264320"/>
            <a:ext cx="2270850" cy="925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553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935355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cs typeface="Calibri Light"/>
              </a:rPr>
              <a:t>Wichtiges_MÜB</a:t>
            </a:r>
            <a:r>
              <a:rPr lang="de-DE" b="1" dirty="0">
                <a:cs typeface="Calibri Light"/>
              </a:rPr>
              <a:t> II              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728162"/>
            <a:ext cx="8361278" cy="471616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Es besteht die Möglichkeit, ein (warmes) Mittagessen im Schulbuffet zu konsumieren (bitte beachten Sie die Eltern-Infos des Schulbuffets).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Die Schüler/innen in der MÜB beschäftigen sich selbstständig - sie können die HÜ machen, miteinander plaudern, jausnen usw. Sie bleiben grundsätzlich IM Klassenraum und werden durch eine Lehrkraft beaufsichtigt. 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Es gilt das </a:t>
            </a:r>
            <a:r>
              <a:rPr lang="de-DE" dirty="0" err="1">
                <a:cs typeface="Calibri"/>
              </a:rPr>
              <a:t>Pichelmayer</a:t>
            </a:r>
            <a:r>
              <a:rPr lang="de-DE" dirty="0">
                <a:cs typeface="Calibri"/>
              </a:rPr>
              <a:t>-ABC und ein grundsätzliche "Handyverbot" (wie am Vormittag).</a:t>
            </a:r>
            <a:endParaRPr lang="de-DE"/>
          </a:p>
          <a:p>
            <a:pPr marL="457200" indent="-457200">
              <a:buFont typeface="Wingdings" panose="020B0604020202020204" pitchFamily="34" charset="0"/>
              <a:buChar char="ü"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53819" y="469763"/>
            <a:ext cx="2244113" cy="1099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684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460777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err="1">
                <a:cs typeface="Calibri Light"/>
              </a:rPr>
              <a:t>Wichtiges_MÜB</a:t>
            </a:r>
            <a:r>
              <a:rPr lang="de-DE" b="1" dirty="0">
                <a:cs typeface="Calibri Light"/>
              </a:rPr>
              <a:t> III              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Sollte die MÜB, trotz Anmeldung und Nachmittagsunterricht nicht in Anspruch genommen werden, ist die/ der Schüler/in </a:t>
            </a:r>
            <a:r>
              <a:rPr lang="de-DE" b="1" dirty="0">
                <a:cs typeface="Calibri"/>
              </a:rPr>
              <a:t>SCHRIFTLICH zu entschuldigen. 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Die Entschuldigung sollte auf einem Papier sein und </a:t>
            </a:r>
            <a:r>
              <a:rPr lang="de-DE" b="1" dirty="0">
                <a:cs typeface="Calibri"/>
              </a:rPr>
              <a:t>VOR dem Verlassen</a:t>
            </a:r>
            <a:r>
              <a:rPr lang="de-DE" dirty="0">
                <a:cs typeface="Calibri"/>
              </a:rPr>
              <a:t> des Schulhauses beim Klassenvorstand abgegeben werden.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729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de" dirty="0">
                <a:ea typeface="+mn-lt"/>
                <a:cs typeface="+mn-lt"/>
              </a:rPr>
              <a:t>Kann ich mein Kind in die Mittagsüberbrückung anmelden, wenn die Pause länger als zwei Schulstunden ist?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Leider nicht. Die MÜB darf eine Aufsicht bzw. ein Verbleiben im Schulhaus von maximal zwei Stunden nicht überschreiten.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       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Andere Möglichkeiten: 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" dirty="0">
                <a:ea typeface="+mn-lt"/>
                <a:cs typeface="+mn-lt"/>
              </a:rPr>
              <a:t>Anmeldung im TSH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" dirty="0">
                <a:ea typeface="+mn-lt"/>
                <a:cs typeface="+mn-lt"/>
              </a:rPr>
              <a:t>Das Schulhaus z.B. nach dem Vormittagsunterricht oder nach dem Mittagessen verlassen. </a:t>
            </a: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604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2. Mein Kind hat nur 50 Minuten Mittagspause. Kann es da nicht im Buffet essen und dann warten, bis die Stunde beginnt? </a:t>
            </a:r>
            <a:endParaRPr lang="de-DE" dirty="0">
              <a:latin typeface="Calibri"/>
              <a:ea typeface="+mn-lt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sz="2800" dirty="0">
                <a:latin typeface="Calibri"/>
                <a:ea typeface="+mn-lt"/>
                <a:cs typeface="Arial"/>
              </a:rPr>
              <a:t>Nein, das ist auf keinen Fall möglich. </a:t>
            </a:r>
            <a:r>
              <a:rPr lang="de" dirty="0">
                <a:latin typeface="Calibri"/>
                <a:ea typeface="+mn-lt"/>
                <a:cs typeface="Arial"/>
              </a:rPr>
              <a:t>Schüler/innen</a:t>
            </a:r>
            <a:r>
              <a:rPr lang="de" sz="2800" dirty="0">
                <a:latin typeface="Calibri"/>
                <a:ea typeface="+mn-lt"/>
                <a:cs typeface="Arial"/>
              </a:rPr>
              <a:t> der Unterstufe dürfen sich nicht unbetreut</a:t>
            </a:r>
            <a:r>
              <a:rPr lang="de" dirty="0">
                <a:latin typeface="Calibri"/>
                <a:ea typeface="+mn-lt"/>
                <a:cs typeface="Arial"/>
              </a:rPr>
              <a:t> bzw. unbeaufsichtigt</a:t>
            </a:r>
            <a:r>
              <a:rPr lang="de" sz="2800" dirty="0">
                <a:latin typeface="Calibri"/>
                <a:ea typeface="+mn-lt"/>
                <a:cs typeface="Arial"/>
              </a:rPr>
              <a:t> im Schulhaus aufhalten</a:t>
            </a:r>
            <a:r>
              <a:rPr lang="de" dirty="0">
                <a:latin typeface="Calibri"/>
                <a:ea typeface="+mn-lt"/>
                <a:cs typeface="Arial"/>
              </a:rPr>
              <a:t> (Aufsichtspflicht!)</a:t>
            </a:r>
            <a:endParaRPr lang="de-DE" sz="2800" dirty="0">
              <a:latin typeface="Calibri"/>
              <a:ea typeface="+mn-lt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Andere Möglichkeiten: 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" dirty="0">
                <a:ea typeface="+mn-lt"/>
                <a:cs typeface="+mn-lt"/>
              </a:rPr>
              <a:t>Anmeldung in der MÜB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" dirty="0">
                <a:ea typeface="+mn-lt"/>
                <a:cs typeface="+mn-lt"/>
              </a:rPr>
              <a:t>Das Schulhaus z.B. nach dem Vormittagsunterricht oder nach dem Mittagessen verlassen. </a:t>
            </a: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425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53EE9-4284-35DC-FE11-142864EB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Vorstellung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1E5746-6E1C-5815-7DEE-809482B0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Leitung des </a:t>
            </a:r>
            <a:r>
              <a:rPr lang="de-DE" sz="3600" b="1" dirty="0">
                <a:solidFill>
                  <a:schemeClr val="accent6">
                    <a:lumMod val="75000"/>
                  </a:schemeClr>
                </a:solidFill>
              </a:rPr>
              <a:t>Tagesschulheims (TSH)</a:t>
            </a:r>
            <a:r>
              <a:rPr lang="de-DE" sz="3600" b="1" dirty="0"/>
              <a:t>:</a:t>
            </a:r>
          </a:p>
          <a:p>
            <a:pPr marL="0" indent="0" algn="ctr">
              <a:buNone/>
            </a:pPr>
            <a:r>
              <a:rPr lang="de-DE" sz="3600" dirty="0"/>
              <a:t>Mag. Barbara El-Juaneh</a:t>
            </a:r>
          </a:p>
          <a:p>
            <a:pPr marL="0" indent="0" algn="ctr">
              <a:buNone/>
            </a:pPr>
            <a:r>
              <a:rPr lang="de-DE" sz="3600" dirty="0"/>
              <a:t>Mag. Andrea Jackson</a:t>
            </a:r>
          </a:p>
        </p:txBody>
      </p:sp>
      <p:pic>
        <p:nvPicPr>
          <p:cNvPr id="4" name="Picture 2" descr="http://www.brg-pichelmayergasse.at/fileadmin/_processed_/csm_viele_7f0b36a309.gif">
            <a:extLst>
              <a:ext uri="{FF2B5EF4-FFF2-40B4-BE49-F238E27FC236}">
                <a16:creationId xmlns:a16="http://schemas.microsoft.com/office/drawing/2014/main" id="{FBF52AD2-3A09-9AB8-BC82-846EEF9C9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45" y="3831783"/>
            <a:ext cx="5830842" cy="206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273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3. Mein Kind benötigt jeden Tag Betreuung, hat aber an zwei Tagen Nachmittagsunterricht. Kann ich TSH und Mittagsüberbrückung kombinieren?</a:t>
            </a:r>
            <a:endParaRPr lang="de-DE" dirty="0">
              <a:latin typeface="Calibri"/>
              <a:ea typeface="+mn-lt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Ja, das ist möglich! 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Bitte dennoch ACHTUNG: Die MÜB entfällt, sobald der Nachmittagsunterricht entfällt. Ihr Kind wäre dann also an diesem Tag UNBETREUT.        </a:t>
            </a:r>
            <a:endParaRPr lang="de-DE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Andere Möglichkeit: </a:t>
            </a:r>
            <a:endParaRPr lang="de-DE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" dirty="0">
                <a:ea typeface="+mn-lt"/>
                <a:cs typeface="+mn-lt"/>
              </a:rPr>
              <a:t>Anmeldung im TSH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474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4. Mein Kind hat an drei Schultagen jeweils eine Stunde Pause zwischen Vor- und Nachmittagsunterricht. </a:t>
            </a: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Darf ich mein Kind an drei Tagen in der Mittagsüberbrückung anmelden?</a:t>
            </a:r>
            <a:endParaRPr lang="de"/>
          </a:p>
          <a:p>
            <a:pPr marL="0" indent="0">
              <a:buNone/>
            </a:pPr>
            <a:endParaRPr lang="de" dirty="0">
              <a:ea typeface="+mn-lt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Sie dürfen Ihr Kind an maximal ZWEI Tagen maximal zwei Unterrichtseinheiten in der MÜB anmelden. </a:t>
            </a:r>
            <a:endParaRPr lang="de-DE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Für den dritten Tag melden Sie Ihr Kind bitte im TSH an.      </a:t>
            </a: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57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307056"/>
            <a:ext cx="8361278" cy="5137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5. Mein Kind bleibt vom TSH zu Hause, weil ich Urlaub habe und die Betreuung selbst übernehmen möchte – ich habe ihm eine schriftliche Entschuldigung mitgegeben. </a:t>
            </a:r>
          </a:p>
          <a:p>
            <a:pPr marL="0" indent="0">
              <a:buNone/>
            </a:pPr>
            <a:r>
              <a:rPr lang="de" dirty="0">
                <a:latin typeface="Calibri"/>
                <a:ea typeface="+mn-lt"/>
                <a:cs typeface="Arial"/>
              </a:rPr>
              <a:t>Muss ich den Beitrag trotzdem bezahlen?</a:t>
            </a:r>
            <a:endParaRPr lang="de" dirty="0"/>
          </a:p>
          <a:p>
            <a:pPr marL="0" indent="0">
              <a:buNone/>
            </a:pPr>
            <a:endParaRPr lang="de" dirty="0">
              <a:ea typeface="+mn-lt"/>
              <a:cs typeface="Arial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dirty="0">
                <a:ea typeface="+mn-lt"/>
                <a:cs typeface="+mn-lt"/>
              </a:rPr>
              <a:t>Ja, der Beitrag ist zu bezahlen, 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da die grundsätzliche Anmeldung für ein Schuljahr gilt und aufrecht bleibt, egal, ob Ihr Sohn/ Ihre Tochter einmal im TSH fehlt.    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8725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3552973" cy="935355"/>
          </a:xfrm>
        </p:spPr>
        <p:txBody>
          <a:bodyPr>
            <a:normAutofit fontScale="90000"/>
          </a:bodyPr>
          <a:lstStyle/>
          <a:p>
            <a:pPr algn="ctr"/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FRAGEN und </a:t>
            </a:r>
            <a:br>
              <a:rPr lang="de-DE" sz="3200" b="1" dirty="0">
                <a:cs typeface="Calibri Light"/>
              </a:rPr>
            </a:br>
            <a:r>
              <a:rPr lang="de-DE" sz="3200" b="1" dirty="0">
                <a:cs typeface="Calibri Light"/>
              </a:rPr>
              <a:t>Antworten</a:t>
            </a:r>
            <a:r>
              <a:rPr lang="de-DE" b="1" dirty="0">
                <a:cs typeface="Calibri Light"/>
              </a:rPr>
              <a:t>              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440" y="1981200"/>
            <a:ext cx="8361278" cy="4463131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 algn="ctr">
              <a:buNone/>
            </a:pPr>
            <a:endParaRPr lang="de" sz="12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de" sz="3600" dirty="0">
                <a:ea typeface="+mn-lt"/>
                <a:cs typeface="+mn-lt"/>
              </a:rPr>
              <a:t>6. Bekommt mein Kind im TSH Unterstützung beim Erledigen der Hausübung, wenn diese von Nöten ist?</a:t>
            </a:r>
          </a:p>
          <a:p>
            <a:pPr marL="0" indent="0">
              <a:buNone/>
            </a:pPr>
            <a:endParaRPr lang="de" sz="3600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sz="3600" dirty="0">
                <a:ea typeface="+mn-lt"/>
                <a:cs typeface="+mn-lt"/>
              </a:rPr>
              <a:t>Ihr Kind wird beim Erledigen der Hausübungen insofern unterstützt, als seine Fragen beantwortet werden und es zum selbstständigen Arbeiten angeregt bzw. angehalten wird. Oft können auch die Klassenkameraden/innen helfen.</a:t>
            </a:r>
            <a:endParaRPr lang="de-DE" sz="3600" dirty="0">
              <a:ea typeface="+mn-lt"/>
              <a:cs typeface="+mn-lt"/>
            </a:endParaRP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de" sz="3600" dirty="0">
                <a:ea typeface="+mn-lt"/>
                <a:cs typeface="+mn-lt"/>
              </a:rPr>
              <a:t>Die Hausübung wird aber weder gemeinsam gemacht, noch wird sie im TSH verbessert.</a:t>
            </a:r>
          </a:p>
          <a:p>
            <a:pPr marL="0" indent="0">
              <a:buNone/>
            </a:pPr>
            <a:endParaRPr lang="de" sz="3600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dirty="0">
                <a:ea typeface="+mn-lt"/>
                <a:cs typeface="+mn-lt"/>
              </a:rPr>
              <a:t>    </a:t>
            </a:r>
            <a:endParaRPr lang="de-DE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dirty="0">
              <a:ea typeface="+mn-lt"/>
              <a:cs typeface="+mn-lt"/>
            </a:endParaRPr>
          </a:p>
          <a:p>
            <a:pPr marL="0" indent="0">
              <a:buNone/>
            </a:pPr>
            <a:endParaRPr lang="de" sz="2800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238244" y="239595"/>
            <a:ext cx="2030219" cy="92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024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695" y="4951781"/>
            <a:ext cx="5978269" cy="15776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334" y="534779"/>
            <a:ext cx="7880016" cy="4251732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sz="3000" b="1" dirty="0">
                <a:cs typeface="Calibri"/>
              </a:rPr>
              <a:t>Erreichbarkeit</a:t>
            </a:r>
            <a:endParaRPr lang="de-DE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AT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>
                <a:cs typeface="Calibri"/>
              </a:rPr>
              <a:t>Bei Fragen oder Unklarheiten schreiben Sie uns bitte ein Mail – wir bemühen uns, Ihre Fragen rasch zu </a:t>
            </a:r>
            <a:r>
              <a:rPr lang="de-AT">
                <a:cs typeface="Calibri"/>
              </a:rPr>
              <a:t>beantworten.</a:t>
            </a:r>
            <a:endParaRPr lang="de-AT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>
                <a:cs typeface="Calibri"/>
              </a:rPr>
              <a:t>Bitte schauen Sie auch auf die Homepage der Schule: </a:t>
            </a:r>
            <a:r>
              <a:rPr lang="de-AT" sz="3000" dirty="0">
                <a:cs typeface="Calibri"/>
                <a:hlinkClick r:id="rId3"/>
              </a:rPr>
              <a:t>www.brg-pichelmayergasse.at</a:t>
            </a:r>
            <a:endParaRPr lang="de-AT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sz="3000" dirty="0">
                <a:cs typeface="Calibri"/>
              </a:rPr>
              <a:t>Hier haben wir die Informationen für Sie hinterlegt.</a:t>
            </a:r>
          </a:p>
        </p:txBody>
      </p:sp>
      <p:pic>
        <p:nvPicPr>
          <p:cNvPr id="6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29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748" y="4951781"/>
            <a:ext cx="5831216" cy="157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5334" y="534779"/>
            <a:ext cx="7880016" cy="370362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sz="3000" b="1" dirty="0">
                <a:cs typeface="Calibri"/>
              </a:rPr>
              <a:t>Danke für Ihre Aufmerksamkeit!</a:t>
            </a:r>
            <a:endParaRPr lang="de-AT" sz="3000" b="1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AT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/>
              <a:t>Das Team der </a:t>
            </a:r>
            <a:r>
              <a:rPr lang="de-AT" dirty="0" err="1"/>
              <a:t>Pichelmayergasse</a:t>
            </a:r>
            <a:endParaRPr lang="de-AT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/>
              <a:t>wünscht Ihnen und Ihrem Kind</a:t>
            </a:r>
            <a:endParaRPr lang="de-AT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/>
              <a:t>einen schönen Start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/>
              <a:t>an unserer Schule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de-AT" dirty="0"/>
              <a:t>im  Schuljahr 2023/24!</a:t>
            </a:r>
            <a:endParaRPr lang="de-AT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AT" sz="3000" dirty="0">
              <a:cs typeface="Calibri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de-AT" sz="3000" dirty="0">
              <a:cs typeface="Calibri"/>
            </a:endParaRPr>
          </a:p>
        </p:txBody>
      </p:sp>
      <p:pic>
        <p:nvPicPr>
          <p:cNvPr id="6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97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53EE9-4284-35DC-FE11-142864EB2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Vorstellung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1E5746-6E1C-5815-7DEE-809482B0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90689"/>
            <a:ext cx="8058150" cy="44862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sz="3600" dirty="0"/>
              <a:t>Leitung der </a:t>
            </a:r>
            <a:r>
              <a:rPr lang="de-DE" sz="3600" b="1" dirty="0">
                <a:solidFill>
                  <a:srgbClr val="FFC000"/>
                </a:solidFill>
              </a:rPr>
              <a:t>Mittagsüberbrückung (MÜB)</a:t>
            </a:r>
            <a:r>
              <a:rPr lang="de-DE" sz="3600" dirty="0"/>
              <a:t>:</a:t>
            </a:r>
          </a:p>
          <a:p>
            <a:pPr marL="0" indent="0" algn="ctr">
              <a:buNone/>
            </a:pPr>
            <a:endParaRPr lang="de-DE" sz="3600" dirty="0"/>
          </a:p>
          <a:p>
            <a:pPr marL="0" indent="0" algn="ctr">
              <a:buNone/>
            </a:pPr>
            <a:r>
              <a:rPr lang="de-DE" sz="3600" dirty="0"/>
              <a:t>Mag. Christiane </a:t>
            </a:r>
            <a:r>
              <a:rPr lang="de-DE" sz="3600" dirty="0" err="1"/>
              <a:t>Dopplinger</a:t>
            </a:r>
            <a:endParaRPr lang="de-DE" sz="3600" dirty="0" err="1">
              <a:cs typeface="Calibri"/>
            </a:endParaRPr>
          </a:p>
        </p:txBody>
      </p:sp>
      <p:pic>
        <p:nvPicPr>
          <p:cNvPr id="4" name="Picture 2" descr="http://www.brg-pichelmayergasse.at/fileadmin/_processed_/csm_viele_7f0b36a309.gif">
            <a:extLst>
              <a:ext uri="{FF2B5EF4-FFF2-40B4-BE49-F238E27FC236}">
                <a16:creationId xmlns:a16="http://schemas.microsoft.com/office/drawing/2014/main" id="{FBF52AD2-3A09-9AB8-BC82-846EEF9C9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45" y="3831783"/>
            <a:ext cx="5830842" cy="20606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911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53EE9-4284-35DC-FE11-142864EB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7985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/>
              <a:t>Inhalt dieser Informationsveranstaltung</a:t>
            </a:r>
            <a:endParaRPr lang="de-DE" sz="3600" b="1" dirty="0">
              <a:cs typeface="Calibri Ligh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1E5746-6E1C-5815-7DEE-809482B0B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4057"/>
            <a:ext cx="7886700" cy="504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de-DE" sz="3200" b="1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Was ist das TSH?</a:t>
            </a:r>
          </a:p>
          <a:p>
            <a:pPr marL="0" indent="0" algn="ctr">
              <a:buNone/>
            </a:pPr>
            <a:r>
              <a:rPr lang="de-DE" sz="3200" dirty="0">
                <a:cs typeface="Calibri"/>
              </a:rPr>
              <a:t>Wichtiges im Allgemeinen</a:t>
            </a:r>
          </a:p>
          <a:p>
            <a:pPr marL="0" indent="0" algn="ctr">
              <a:buNone/>
            </a:pPr>
            <a:r>
              <a:rPr lang="de-DE" sz="3200" dirty="0">
                <a:cs typeface="Calibri"/>
              </a:rPr>
              <a:t>Wichtiges im Speziellen</a:t>
            </a:r>
          </a:p>
          <a:p>
            <a:pPr marL="0" indent="0" algn="ctr">
              <a:buNone/>
            </a:pPr>
            <a:r>
              <a:rPr lang="de-DE" sz="3200" dirty="0" err="1">
                <a:cs typeface="Calibri"/>
              </a:rPr>
              <a:t>Klarsichtfolien_Inhalt_WOZU</a:t>
            </a:r>
            <a:r>
              <a:rPr lang="de-DE" sz="3200" dirty="0">
                <a:cs typeface="Calibri"/>
              </a:rPr>
              <a:t>?</a:t>
            </a:r>
          </a:p>
          <a:p>
            <a:pPr marL="0" indent="0" algn="ctr">
              <a:buNone/>
            </a:pPr>
            <a:endParaRPr lang="de-DE" sz="3200" dirty="0">
              <a:cs typeface="Calibri"/>
            </a:endParaRPr>
          </a:p>
          <a:p>
            <a:pPr marL="0" indent="0" algn="ctr">
              <a:buNone/>
            </a:pPr>
            <a:r>
              <a:rPr lang="de-DE" sz="3200" b="1" dirty="0">
                <a:solidFill>
                  <a:srgbClr val="FFC000"/>
                </a:solidFill>
                <a:cs typeface="Calibri"/>
              </a:rPr>
              <a:t>Was ist die MÜB?</a:t>
            </a:r>
            <a:endParaRPr lang="de-DE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de-DE" sz="3200" dirty="0">
                <a:cs typeface="Calibri"/>
              </a:rPr>
              <a:t>Wichtiges zur MÜB</a:t>
            </a:r>
          </a:p>
        </p:txBody>
      </p:sp>
      <p:pic>
        <p:nvPicPr>
          <p:cNvPr id="4" name="Picture 2" descr="http://www.brg-pichelmayergasse.at/fileadmin/_processed_/csm_viele_7f0b36a309.gif">
            <a:extLst>
              <a:ext uri="{FF2B5EF4-FFF2-40B4-BE49-F238E27FC236}">
                <a16:creationId xmlns:a16="http://schemas.microsoft.com/office/drawing/2014/main" id="{FBF52AD2-3A09-9AB8-BC82-846EEF9C9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28" y="5756834"/>
            <a:ext cx="3157159" cy="84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19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888566"/>
          </a:xfrm>
        </p:spPr>
        <p:txBody>
          <a:bodyPr>
            <a:normAutofit/>
          </a:bodyPr>
          <a:lstStyle/>
          <a:p>
            <a:pPr algn="ctr"/>
            <a:r>
              <a:rPr lang="de-DE" b="1" dirty="0">
                <a:solidFill>
                  <a:schemeClr val="accent6">
                    <a:lumMod val="75000"/>
                  </a:schemeClr>
                </a:solidFill>
                <a:cs typeface="Calibri Light"/>
              </a:rPr>
              <a:t>Was ist das TSH?</a:t>
            </a:r>
            <a:endParaRPr lang="de-D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861" y="1300371"/>
            <a:ext cx="8113962" cy="529769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dirty="0">
                <a:cs typeface="Calibri"/>
              </a:rPr>
              <a:t>Das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cs typeface="Calibri"/>
              </a:rPr>
              <a:t>TSH (Tagesschulheim) 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ist eine ganztätige Betreuungsform.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ist kostenpflichtig ( gestaffelt – siehe Elterninfo).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ist unabhängig vom Stundenplan.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kann wahlweise für einen bis fünf Tag/-e in Anspruch genommen werden.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beginnt direkt nach dem Unterricht.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de-DE" dirty="0">
                <a:cs typeface="Calibri"/>
              </a:rPr>
              <a:t> bietet einen strukturierten Nachmittag, mit individueller und geleiteter Freizeit  und einer betreuten Lernstunde.</a:t>
            </a: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028733" y="1058445"/>
            <a:ext cx="2518167" cy="111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7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942040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cs typeface="Calibri Light"/>
              </a:rPr>
              <a:t>WICHTIG_TSH_Allgemein</a:t>
            </a:r>
            <a:r>
              <a:rPr lang="de-DE" b="1" dirty="0">
                <a:cs typeface="Calibri Light"/>
              </a:rPr>
              <a:t> 1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861" y="1460792"/>
            <a:ext cx="8113962" cy="513727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de-DE" b="1" dirty="0">
                <a:cs typeface="Calibri"/>
              </a:rPr>
              <a:t>ANMELDUNG: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Bitte bis Montag, 11. September 2023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Die Anmeldung gilt grundsätzlich für das gesamte Schuljahr.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Eine UMMELDUNG oder ABMELDUNG ist nur drei Wochen vor dem </a:t>
            </a:r>
            <a:r>
              <a:rPr lang="de-DE">
                <a:cs typeface="Calibri"/>
              </a:rPr>
              <a:t>Ende des </a:t>
            </a:r>
            <a:r>
              <a:rPr lang="de-DE" dirty="0">
                <a:cs typeface="Calibri"/>
              </a:rPr>
              <a:t>Wintersemesters 23_24 möglich.</a:t>
            </a:r>
          </a:p>
          <a:p>
            <a:pPr marL="0" indent="0">
              <a:buNone/>
            </a:pPr>
            <a:r>
              <a:rPr lang="de-DE" b="1" dirty="0">
                <a:cs typeface="Calibri"/>
              </a:rPr>
              <a:t>ENTLASSUNG: 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Die täglichen Entlassungszeiten sind: </a:t>
            </a:r>
          </a:p>
          <a:p>
            <a:pPr marL="457200" indent="-457200"/>
            <a:r>
              <a:rPr lang="de-DE" dirty="0">
                <a:cs typeface="Calibri"/>
              </a:rPr>
              <a:t>15.25 (= nach der 8. Stunde)</a:t>
            </a:r>
          </a:p>
          <a:p>
            <a:pPr marL="457200" indent="-457200"/>
            <a:r>
              <a:rPr lang="de-DE" dirty="0">
                <a:cs typeface="Calibri"/>
              </a:rPr>
              <a:t>16.15 (= nach der 9. Stunde) </a:t>
            </a:r>
          </a:p>
          <a:p>
            <a:pPr marL="457200" indent="-457200"/>
            <a:r>
              <a:rPr lang="de-DE" dirty="0">
                <a:cs typeface="Calibri"/>
              </a:rPr>
              <a:t>17.05 (= nach der 10. Stunde)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710322" y="1167077"/>
            <a:ext cx="2163904" cy="10992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06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19" y="71021"/>
            <a:ext cx="7269394" cy="1048987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cs typeface="Calibri Light"/>
              </a:rPr>
              <a:t>WICHTIG_TSH_Allgemein</a:t>
            </a:r>
            <a:r>
              <a:rPr lang="de-DE" b="1" dirty="0">
                <a:cs typeface="Calibri Light"/>
              </a:rPr>
              <a:t> 2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861" y="906004"/>
            <a:ext cx="8314488" cy="56920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0" indent="0">
              <a:buNone/>
            </a:pPr>
            <a:endParaRPr lang="de-DE" b="1" dirty="0">
              <a:cs typeface="Calibri"/>
            </a:endParaRPr>
          </a:p>
          <a:p>
            <a:pPr marL="0" indent="0">
              <a:buNone/>
            </a:pPr>
            <a:endParaRPr lang="de-DE" b="1" dirty="0">
              <a:cs typeface="Calibri"/>
            </a:endParaRPr>
          </a:p>
          <a:p>
            <a:pPr marL="0" indent="0">
              <a:buNone/>
            </a:pPr>
            <a:r>
              <a:rPr lang="de-DE" b="1" dirty="0">
                <a:cs typeface="Calibri"/>
              </a:rPr>
              <a:t>ENTSCHULDIGUNGEN:</a:t>
            </a:r>
          </a:p>
          <a:p>
            <a:pPr marL="457200" indent="-457200">
              <a:buFont typeface="Wingdings" panose="020B0604020202020204" pitchFamily="34" charset="0"/>
              <a:buChar char="ü"/>
            </a:pPr>
            <a:r>
              <a:rPr lang="de-DE" dirty="0">
                <a:cs typeface="Calibri"/>
              </a:rPr>
              <a:t>Sollte Ihr Kind - trotzdem es grundsätzlich im TSH angemeldet ist - </a:t>
            </a:r>
            <a:r>
              <a:rPr lang="de-DE" b="1" dirty="0">
                <a:cs typeface="Calibri"/>
              </a:rPr>
              <a:t>keine Betreuung benötigen</a:t>
            </a:r>
            <a:r>
              <a:rPr lang="de-DE" dirty="0">
                <a:cs typeface="Calibri"/>
              </a:rPr>
              <a:t>,           ist eine </a:t>
            </a:r>
            <a:r>
              <a:rPr lang="de-DE" b="1" u="sng" dirty="0">
                <a:cs typeface="Calibri"/>
              </a:rPr>
              <a:t>SCHRIFTLICHE</a:t>
            </a:r>
            <a:r>
              <a:rPr lang="de-DE" dirty="0">
                <a:cs typeface="Calibri"/>
              </a:rPr>
              <a:t> Entschuldigung notwendig. 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	</a:t>
            </a:r>
          </a:p>
          <a:p>
            <a:pPr marL="0" indent="0">
              <a:buNone/>
            </a:pPr>
            <a:r>
              <a:rPr lang="de-DE" dirty="0">
                <a:cs typeface="Calibri"/>
              </a:rPr>
              <a:t>	Diese ist in Papierform der Aufsicht habenden 	Lehrkraft VOR dem Verlassen des Schulhauses 	vorzulegen.</a:t>
            </a:r>
            <a:endParaRPr lang="de-DE" b="1" dirty="0">
              <a:cs typeface="Calibri"/>
            </a:endParaRP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4817000" y="1294762"/>
            <a:ext cx="3714147" cy="148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091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6" y="365126"/>
            <a:ext cx="7269394" cy="714777"/>
          </a:xfrm>
        </p:spPr>
        <p:txBody>
          <a:bodyPr>
            <a:normAutofit/>
          </a:bodyPr>
          <a:lstStyle/>
          <a:p>
            <a:pPr algn="ctr"/>
            <a:r>
              <a:rPr lang="de-DE" b="1" dirty="0" err="1">
                <a:cs typeface="Calibri Light"/>
              </a:rPr>
              <a:t>WICHTIG_TSH_Speziell</a:t>
            </a:r>
            <a:endParaRPr lang="de-DE" b="1" dirty="0" err="1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861" y="1099845"/>
            <a:ext cx="8113962" cy="54982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Die Schüler/innen </a:t>
            </a:r>
            <a:r>
              <a:rPr lang="de-DE" b="1" dirty="0">
                <a:cs typeface="Calibri"/>
              </a:rPr>
              <a:t>melden</a:t>
            </a:r>
            <a:r>
              <a:rPr lang="de-DE" dirty="0">
                <a:cs typeface="Calibri"/>
              </a:rPr>
              <a:t> sich im TSH-Bereich bei der Frau Professor/ dem Herrn Professor </a:t>
            </a:r>
            <a:r>
              <a:rPr lang="de-DE" b="1" dirty="0">
                <a:cs typeface="Calibri"/>
              </a:rPr>
              <a:t>AN</a:t>
            </a:r>
            <a:r>
              <a:rPr lang="de-DE" dirty="0">
                <a:cs typeface="Calibri"/>
              </a:rPr>
              <a:t>, der Aufsicht hat.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Ein (warmes) Mittagessen im Schulbuffet ist möglich. (Bitte separat bestellen und bezahlen – siehe dazu die Info des Schulbuffets.)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b="1" dirty="0">
                <a:cs typeface="Calibri"/>
              </a:rPr>
              <a:t>Es gilt die Hausordnung und das </a:t>
            </a:r>
            <a:r>
              <a:rPr lang="de-DE" b="1" dirty="0" err="1">
                <a:cs typeface="Calibri"/>
              </a:rPr>
              <a:t>Pichelmayer</a:t>
            </a:r>
            <a:r>
              <a:rPr lang="de-DE" b="1" dirty="0">
                <a:cs typeface="Calibri"/>
              </a:rPr>
              <a:t>-ABC</a:t>
            </a:r>
            <a:r>
              <a:rPr lang="de-DE" dirty="0">
                <a:cs typeface="Calibri"/>
              </a:rPr>
              <a:t>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Es gilt ein </a:t>
            </a:r>
            <a:r>
              <a:rPr lang="de-DE" b="1" dirty="0">
                <a:cs typeface="Calibri"/>
              </a:rPr>
              <a:t>"Handyverbot"</a:t>
            </a:r>
            <a:r>
              <a:rPr lang="de-DE" dirty="0">
                <a:cs typeface="Calibri"/>
              </a:rPr>
              <a:t> (wie am Vormittag).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Schüler/innen halten sich stets in Sichtweite der Aufsicht habenden Lehrkräfte auf.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endParaRPr lang="de-DE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501020" y="5445462"/>
            <a:ext cx="1682640" cy="100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80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5955" y="365126"/>
            <a:ext cx="7311891" cy="107712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err="1">
                <a:cs typeface="Calibri Light"/>
              </a:rPr>
              <a:t>WICHTIG_TSH_Betreuungbeitrag</a:t>
            </a:r>
            <a:r>
              <a:rPr lang="de-DE" b="1" dirty="0">
                <a:cs typeface="Calibri Light"/>
              </a:rPr>
              <a:t>         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374" y="1547446"/>
            <a:ext cx="8668334" cy="5050622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>
                <a:cs typeface="Calibri"/>
              </a:rPr>
              <a:t>Wie hoch ist der Elternbeitrag für die Betreuung im TSH?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Der Betreuungsbeitrag ist gestaffelt – zwischen 88€/ Monat für fünf Tage und 26,40€/ Monat für einen Tag.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b="1" dirty="0">
                <a:cs typeface="Calibri"/>
              </a:rPr>
              <a:t>Bezahlung (sicher und rasch) per SEPA-Mandat</a:t>
            </a:r>
            <a:r>
              <a:rPr lang="de-DE" dirty="0">
                <a:cs typeface="Calibri"/>
              </a:rPr>
              <a:t>, eine Bezahlung des Beitrags ist auch per Zahlungsanweisung möglich.</a:t>
            </a:r>
          </a:p>
          <a:p>
            <a:pPr marL="457200" indent="-457200">
              <a:buFont typeface="Wingdings" panose="020B0604020202020204" pitchFamily="34" charset="0"/>
              <a:buChar char="v"/>
            </a:pPr>
            <a:r>
              <a:rPr lang="de-DE" dirty="0">
                <a:cs typeface="Calibri"/>
              </a:rPr>
              <a:t>Abbuchungen/ Vorschreibungen: 1. und 2. Beitrag per 15.11., der 10. Beitrag wird per 15.7. abgebucht.</a:t>
            </a:r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>
              <a:buFont typeface="Wingdings" pitchFamily="2" charset="2"/>
              <a:buChar char="à"/>
            </a:pPr>
            <a:r>
              <a:rPr lang="de-DE" sz="2600" dirty="0">
                <a:cs typeface="Calibri"/>
                <a:sym typeface="Wingdings" pitchFamily="2" charset="2"/>
              </a:rPr>
              <a:t>Siehe dazu bitte die Elterninformation der</a:t>
            </a:r>
          </a:p>
          <a:p>
            <a:pPr marL="0" indent="0">
              <a:buNone/>
            </a:pPr>
            <a:r>
              <a:rPr lang="de-DE" sz="2600" dirty="0">
                <a:cs typeface="Calibri"/>
                <a:sym typeface="Wingdings" pitchFamily="2" charset="2"/>
              </a:rPr>
              <a:t>	Bildungsdirektion (Klarsichtfolie)</a:t>
            </a:r>
            <a:endParaRPr lang="de-DE" sz="2600" dirty="0">
              <a:cs typeface="Calibri"/>
            </a:endParaRPr>
          </a:p>
          <a:p>
            <a:pPr>
              <a:buFont typeface="Wingdings" panose="020B0604020202020204" pitchFamily="34" charset="0"/>
              <a:buChar char="Ø"/>
            </a:pPr>
            <a:endParaRPr lang="de-DE" dirty="0">
              <a:cs typeface="Calibri"/>
            </a:endParaRPr>
          </a:p>
        </p:txBody>
      </p:sp>
      <p:pic>
        <p:nvPicPr>
          <p:cNvPr id="4" name="Picture 4" descr="http://www.brg-pichelmayergasse.at/fileadmin/templates/images/logo_pichelmayergas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3" y="251027"/>
            <a:ext cx="725215" cy="8335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brg-pichelmayergasse.at/fileadmin/_processed_/csm_viele_7f0b36a309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8454">
            <a:off x="6823538" y="5701578"/>
            <a:ext cx="1743073" cy="7251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46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1407</Words>
  <Application>Microsoft Macintosh PowerPoint</Application>
  <PresentationFormat>Bildschirmpräsentation (4:3)</PresentationFormat>
  <Paragraphs>172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Office</vt:lpstr>
      <vt:lpstr>PowerPoint-Präsentation</vt:lpstr>
      <vt:lpstr>Vorstellung</vt:lpstr>
      <vt:lpstr>Vorstellung</vt:lpstr>
      <vt:lpstr>Inhalt dieser Informationsveranstaltung</vt:lpstr>
      <vt:lpstr>Was ist das TSH?</vt:lpstr>
      <vt:lpstr>WICHTIG_TSH_Allgemein 1</vt:lpstr>
      <vt:lpstr>WICHTIG_TSH_Allgemein 2</vt:lpstr>
      <vt:lpstr>WICHTIG_TSH_Speziell</vt:lpstr>
      <vt:lpstr>WICHTIG_TSH_Betreuungbeitrag          </vt:lpstr>
      <vt:lpstr>WICHTIG_TSH_ANSUCHEN um Ermäßigung des Elternbeitrages          </vt:lpstr>
      <vt:lpstr>Die Klarsichtfolie</vt:lpstr>
      <vt:lpstr>Bitte besonderes Augenmerk             auf das SEPA-Mandat!               </vt:lpstr>
      <vt:lpstr>PowerPoint-Präsentation</vt:lpstr>
      <vt:lpstr>Was ist die MÜB?</vt:lpstr>
      <vt:lpstr>Wichtiges_MÜB I               </vt:lpstr>
      <vt:lpstr>Wichtiges_MÜB II              </vt:lpstr>
      <vt:lpstr>Wichtiges_MÜB III              </vt:lpstr>
      <vt:lpstr> FRAGEN und  Antworten              </vt:lpstr>
      <vt:lpstr> FRAGEN und  Antworten              </vt:lpstr>
      <vt:lpstr> FRAGEN und  Antworten              </vt:lpstr>
      <vt:lpstr> FRAGEN und  Antworten              </vt:lpstr>
      <vt:lpstr> FRAGEN und  Antworten              </vt:lpstr>
      <vt:lpstr> FRAGEN und  Antworten              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 Kropfitsch</dc:creator>
  <cp:lastModifiedBy>EL-JUANEH Barbara</cp:lastModifiedBy>
  <cp:revision>982</cp:revision>
  <cp:lastPrinted>2023-09-03T13:17:30Z</cp:lastPrinted>
  <dcterms:created xsi:type="dcterms:W3CDTF">2016-06-09T15:50:50Z</dcterms:created>
  <dcterms:modified xsi:type="dcterms:W3CDTF">2023-09-03T13:17:36Z</dcterms:modified>
</cp:coreProperties>
</file>